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353" r:id="rId2"/>
    <p:sldId id="514" r:id="rId3"/>
    <p:sldId id="533" r:id="rId4"/>
    <p:sldId id="515" r:id="rId5"/>
    <p:sldId id="534" r:id="rId6"/>
    <p:sldId id="535" r:id="rId7"/>
    <p:sldId id="538" r:id="rId8"/>
    <p:sldId id="536" r:id="rId9"/>
    <p:sldId id="540" r:id="rId10"/>
    <p:sldId id="528" r:id="rId11"/>
    <p:sldId id="543" r:id="rId12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000000"/>
    <a:srgbClr val="0000FF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8300" autoAdjust="0"/>
  </p:normalViewPr>
  <p:slideViewPr>
    <p:cSldViewPr>
      <p:cViewPr varScale="1">
        <p:scale>
          <a:sx n="95" d="100"/>
          <a:sy n="9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2018/1/10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316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673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2018/1/10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i="0" dirty="0"/>
              <a:t>Leftmost Longest Regular Expression Matching in Reconfigurable Logic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/>
              <a:t>Kubilay</a:t>
            </a:r>
            <a:r>
              <a:rPr lang="en-US" altLang="zh-TW" sz="1800" dirty="0"/>
              <a:t> </a:t>
            </a:r>
            <a:r>
              <a:rPr lang="en-US" altLang="zh-TW" sz="1800" dirty="0" err="1"/>
              <a:t>Atasu</a:t>
            </a:r>
            <a:endParaRPr lang="en-US" altLang="zh-TW" sz="1800" dirty="0" smtClean="0"/>
          </a:p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600" dirty="0" smtClean="0"/>
              <a:t>Yi-Hsien Wu</a:t>
            </a:r>
          </a:p>
          <a:p>
            <a:pPr algn="l"/>
            <a:r>
              <a:rPr lang="en-US" altLang="zh-TW" sz="1600" dirty="0"/>
              <a:t>Conference </a:t>
            </a:r>
            <a:r>
              <a:rPr lang="en-US" altLang="zh-TW" sz="1600" dirty="0" smtClean="0"/>
              <a:t>: </a:t>
            </a:r>
            <a:r>
              <a:rPr lang="en-US" altLang="zh-TW" sz="1800" dirty="0"/>
              <a:t>2015 International Conference on Field Programmable Technology (FPT</a:t>
            </a:r>
            <a:r>
              <a:rPr lang="en-US" altLang="zh-TW" sz="1800" dirty="0" smtClean="0"/>
              <a:t>)</a:t>
            </a:r>
          </a:p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2018/1/10</a:t>
            </a:r>
            <a:endParaRPr kumimoji="0" lang="en-US" altLang="zh-TW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78843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Our designs were synthesized using the </a:t>
            </a:r>
            <a:r>
              <a:rPr lang="en-US" altLang="zh-TW" sz="1800" dirty="0" err="1"/>
              <a:t>Quartus</a:t>
            </a:r>
            <a:r>
              <a:rPr lang="en-US" altLang="zh-TW" sz="1800" dirty="0"/>
              <a:t> II </a:t>
            </a:r>
            <a:r>
              <a:rPr lang="en-US" altLang="zh-TW" sz="1800" dirty="0" smtClean="0"/>
              <a:t>12.1 software</a:t>
            </a:r>
            <a:r>
              <a:rPr lang="en-US" altLang="zh-TW" sz="1800" dirty="0"/>
              <a:t>, for an Altera </a:t>
            </a:r>
            <a:r>
              <a:rPr lang="en-US" altLang="zh-TW" sz="1800" dirty="0" err="1"/>
              <a:t>Stratix</a:t>
            </a:r>
            <a:r>
              <a:rPr lang="en-US" altLang="zh-TW" sz="1800" dirty="0"/>
              <a:t> IV GX530 FPGA.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We </a:t>
            </a:r>
            <a:r>
              <a:rPr lang="en-US" altLang="zh-TW" sz="1800" dirty="0"/>
              <a:t>used </a:t>
            </a:r>
            <a:r>
              <a:rPr lang="en-US" altLang="zh-TW" sz="1800" dirty="0" smtClean="0"/>
              <a:t>the maximum </a:t>
            </a:r>
            <a:r>
              <a:rPr lang="en-US" altLang="zh-TW" sz="1800" dirty="0"/>
              <a:t>effort settings of the synthesis tool.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start-offset and </a:t>
            </a:r>
            <a:r>
              <a:rPr lang="en-US" altLang="zh-TW" sz="1800" dirty="0"/>
              <a:t>the end-offset positions stored in the span data structures</a:t>
            </a:r>
          </a:p>
          <a:p>
            <a:pPr marL="0" indent="0">
              <a:buNone/>
            </a:pPr>
            <a:r>
              <a:rPr lang="en-US" altLang="zh-TW" sz="1800" dirty="0"/>
              <a:t>were 32 bits wide in our experiments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The logic resource consumption of the inversion unit </a:t>
            </a:r>
            <a:r>
              <a:rPr lang="en-US" altLang="zh-TW" sz="1800" dirty="0" smtClean="0"/>
              <a:t>and the </a:t>
            </a:r>
            <a:r>
              <a:rPr lang="en-US" altLang="zh-TW" sz="1800" dirty="0"/>
              <a:t>containment filter was minimal.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These </a:t>
            </a:r>
            <a:r>
              <a:rPr lang="en-US" altLang="zh-TW" sz="1800" dirty="0"/>
              <a:t>two units </a:t>
            </a:r>
            <a:r>
              <a:rPr lang="en-US" altLang="zh-TW" sz="1800" dirty="0" smtClean="0"/>
              <a:t>together consumed </a:t>
            </a:r>
            <a:r>
              <a:rPr lang="en-US" altLang="zh-TW" sz="1800" dirty="0"/>
              <a:t>approx. 100 combinational ALUTs and approx. </a:t>
            </a:r>
            <a:r>
              <a:rPr lang="en-US" altLang="zh-TW" sz="1800" dirty="0" smtClean="0"/>
              <a:t>90 dedicated </a:t>
            </a:r>
            <a:r>
              <a:rPr lang="en-US" altLang="zh-TW" sz="1800" dirty="0"/>
              <a:t>registers (bits of storage), and achieved a </a:t>
            </a:r>
            <a:r>
              <a:rPr lang="en-US" altLang="zh-TW" sz="1800" dirty="0" smtClean="0"/>
              <a:t>clock frequency </a:t>
            </a:r>
            <a:r>
              <a:rPr lang="en-US" altLang="zh-TW" sz="1800" dirty="0"/>
              <a:t>of approx. 300 </a:t>
            </a:r>
            <a:r>
              <a:rPr lang="en-US" altLang="zh-TW" sz="1800" dirty="0" err="1"/>
              <a:t>MHz.</a:t>
            </a: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4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Experiments were performed using a regex set with </a:t>
            </a:r>
            <a:r>
              <a:rPr lang="en-US" altLang="zh-TW" sz="1800" dirty="0" smtClean="0"/>
              <a:t>25 </a:t>
            </a:r>
            <a:r>
              <a:rPr lang="en-US" altLang="zh-TW" sz="1800" dirty="0" err="1" smtClean="0"/>
              <a:t>regexs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from the text analytics </a:t>
            </a:r>
            <a:r>
              <a:rPr lang="en-US" altLang="zh-TW" sz="1800" dirty="0" smtClean="0"/>
              <a:t>domain.</a:t>
            </a:r>
            <a:endParaRPr lang="zh-TW" altLang="en-US" sz="1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692" y="2492896"/>
            <a:ext cx="5629436" cy="33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endParaRPr lang="en-US" altLang="zh-TW" sz="3200" dirty="0"/>
          </a:p>
          <a:p>
            <a:r>
              <a:rPr lang="en-US" altLang="zh-TW" sz="3200" dirty="0"/>
              <a:t>Proposed </a:t>
            </a:r>
            <a:r>
              <a:rPr lang="en-US" altLang="zh-TW" sz="3200" dirty="0" smtClean="0"/>
              <a:t>Scheme</a:t>
            </a:r>
          </a:p>
          <a:p>
            <a:endParaRPr lang="en-US" altLang="zh-TW" sz="3200" dirty="0"/>
          </a:p>
          <a:p>
            <a:r>
              <a:rPr lang="en-US" altLang="zh-TW" sz="3200" dirty="0" smtClean="0"/>
              <a:t>Results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and Analysis</a:t>
            </a:r>
          </a:p>
          <a:p>
            <a:endParaRPr lang="en-US" altLang="zh-TW" sz="3200" dirty="0"/>
          </a:p>
          <a:p>
            <a:pPr marL="0" indent="0">
              <a:buNone/>
            </a:pP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Regular expression (regex) matching is an </a:t>
            </a:r>
            <a:r>
              <a:rPr lang="en-US" altLang="zh-TW" sz="1800" dirty="0" smtClean="0"/>
              <a:t>essential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part </a:t>
            </a:r>
            <a:r>
              <a:rPr lang="en-US" altLang="zh-TW" sz="1800" dirty="0"/>
              <a:t>of text analytics and network intrusion detection systems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The leftmost longest regex matching feature enables finding </a:t>
            </a:r>
            <a:r>
              <a:rPr lang="en-US" altLang="zh-TW" sz="1800" dirty="0" smtClean="0"/>
              <a:t>a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leftmost </a:t>
            </a:r>
            <a:r>
              <a:rPr lang="en-US" altLang="zh-TW" sz="1800" dirty="0"/>
              <a:t>derivation of an input text and helps resolve </a:t>
            </a:r>
            <a:r>
              <a:rPr lang="en-US" altLang="zh-TW" sz="1800" dirty="0" smtClean="0"/>
              <a:t>ambiguities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that </a:t>
            </a:r>
            <a:r>
              <a:rPr lang="en-US" altLang="zh-TW" sz="1800" dirty="0"/>
              <a:t>can arise in natural-language </a:t>
            </a:r>
            <a:r>
              <a:rPr lang="en-US" altLang="zh-TW" sz="1800" dirty="0" smtClean="0"/>
              <a:t>parsing.</a:t>
            </a:r>
          </a:p>
          <a:p>
            <a:pPr marL="0" indent="0">
              <a:buNone/>
            </a:pPr>
            <a:endParaRPr lang="en-US" altLang="zh-TW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zh-TW" sz="1800" dirty="0"/>
              <a:t>W</a:t>
            </a:r>
            <a:r>
              <a:rPr lang="en-US" altLang="zh-TW" sz="1800" dirty="0" smtClean="0"/>
              <a:t>hen </a:t>
            </a:r>
            <a:r>
              <a:rPr lang="en-US" altLang="zh-TW" sz="1800" dirty="0"/>
              <a:t>several regex </a:t>
            </a:r>
            <a:r>
              <a:rPr lang="en-US" altLang="zh-TW" sz="1800" dirty="0" smtClean="0"/>
              <a:t>matches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that </a:t>
            </a:r>
            <a:r>
              <a:rPr lang="en-US" altLang="zh-TW" sz="1800" dirty="0"/>
              <a:t>end at the same offset position exist, typically only </a:t>
            </a:r>
            <a:r>
              <a:rPr lang="en-US" altLang="zh-TW" sz="1800" dirty="0" smtClean="0"/>
              <a:t>the</a:t>
            </a:r>
            <a:r>
              <a:rPr lang="zh-TW" altLang="en-US" sz="1800" dirty="0" smtClean="0"/>
              <a:t> </a:t>
            </a:r>
            <a:r>
              <a:rPr lang="en-US" altLang="zh-TW" sz="1800" i="1" dirty="0" smtClean="0"/>
              <a:t>span </a:t>
            </a:r>
            <a:r>
              <a:rPr lang="en-US" altLang="zh-TW" sz="1800" dirty="0"/>
              <a:t>with the smallest start-offset value will be reported.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This</a:t>
            </a:r>
            <a:r>
              <a:rPr lang="zh-TW" altLang="en-US" sz="1800" dirty="0"/>
              <a:t> </a:t>
            </a:r>
            <a:r>
              <a:rPr lang="en-US" altLang="zh-TW" sz="1800" dirty="0" smtClean="0"/>
              <a:t>technique </a:t>
            </a:r>
            <a:r>
              <a:rPr lang="en-US" altLang="zh-TW" sz="1800" dirty="0"/>
              <a:t>is called </a:t>
            </a:r>
            <a:r>
              <a:rPr lang="en-US" altLang="zh-TW" sz="1800" i="1" dirty="0"/>
              <a:t>leftmost regex matching </a:t>
            </a:r>
            <a:r>
              <a:rPr lang="en-US" altLang="zh-TW" sz="1800" dirty="0" smtClean="0"/>
              <a:t>.</a:t>
            </a:r>
            <a:endParaRPr lang="en-US" altLang="zh-TW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06184" y="1412776"/>
            <a:ext cx="3350292" cy="4644516"/>
          </a:xfrm>
        </p:spPr>
        <p:txBody>
          <a:bodyPr/>
          <a:lstStyle/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Each regex match is associated with a </a:t>
            </a:r>
            <a:r>
              <a:rPr lang="en-US" altLang="zh-TW" sz="1800" dirty="0" smtClean="0"/>
              <a:t>span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(s</a:t>
            </a:r>
            <a:r>
              <a:rPr lang="en-US" altLang="zh-TW" sz="1800" dirty="0"/>
              <a:t>, e), where </a:t>
            </a:r>
            <a:r>
              <a:rPr lang="en-US" altLang="zh-TW" sz="1800" dirty="0" smtClean="0"/>
              <a:t>s </a:t>
            </a:r>
            <a:r>
              <a:rPr lang="en-US" altLang="zh-TW" sz="1800" dirty="0"/>
              <a:t>is the start-offset position and e the </a:t>
            </a:r>
            <a:r>
              <a:rPr lang="en-US" altLang="zh-TW" sz="1800" dirty="0" smtClean="0"/>
              <a:t>end-offset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position </a:t>
            </a:r>
            <a:r>
              <a:rPr lang="en-US" altLang="zh-TW" sz="1800" dirty="0"/>
              <a:t>of the regex match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The leftmost regex match at offset position </a:t>
            </a:r>
            <a:r>
              <a:rPr lang="en-US" altLang="zh-TW" sz="1800" dirty="0" err="1" smtClean="0"/>
              <a:t>i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is </a:t>
            </a:r>
            <a:r>
              <a:rPr lang="en-US" altLang="zh-TW" sz="1800" dirty="0"/>
              <a:t>the regex match with the smallest start-offset position </a:t>
            </a:r>
            <a:r>
              <a:rPr lang="en-US" altLang="zh-TW" sz="1800" dirty="0" smtClean="0"/>
              <a:t>value that </a:t>
            </a:r>
            <a:r>
              <a:rPr lang="en-US" altLang="zh-TW" sz="1800" dirty="0"/>
              <a:t>ends at offset position </a:t>
            </a:r>
            <a:r>
              <a:rPr lang="en-US" altLang="zh-TW" sz="1800" dirty="0" err="1"/>
              <a:t>i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 </a:t>
            </a:r>
            <a:r>
              <a:rPr lang="en-US" altLang="zh-TW" sz="1800" dirty="0"/>
              <a:t>leftmost longest regex match is a </a:t>
            </a:r>
            <a:r>
              <a:rPr lang="en-US" altLang="zh-TW" sz="1800" dirty="0" smtClean="0"/>
              <a:t>regex match </a:t>
            </a:r>
            <a:r>
              <a:rPr lang="en-US" altLang="zh-TW" sz="1800" dirty="0"/>
              <a:t>that is </a:t>
            </a:r>
            <a:r>
              <a:rPr lang="en-US" altLang="zh-TW" sz="1800" dirty="0" smtClean="0"/>
              <a:t>not contained </a:t>
            </a:r>
            <a:r>
              <a:rPr lang="en-US" altLang="zh-TW" sz="1800" dirty="0"/>
              <a:t>in any other regex match.</a:t>
            </a: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49" y="1412776"/>
            <a:ext cx="4752528" cy="3415237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23470" y="4910131"/>
            <a:ext cx="4516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Out of these eight </a:t>
            </a:r>
            <a:r>
              <a:rPr lang="en-US" altLang="zh-TW" sz="1600" dirty="0" smtClean="0"/>
              <a:t>matches, only </a:t>
            </a:r>
            <a:r>
              <a:rPr lang="en-US" altLang="zh-TW" sz="1600" dirty="0"/>
              <a:t>four are leftmost </a:t>
            </a:r>
            <a:r>
              <a:rPr lang="en-US" altLang="zh-TW" sz="1600" dirty="0" smtClean="0"/>
              <a:t>matches. </a:t>
            </a:r>
          </a:p>
          <a:p>
            <a:r>
              <a:rPr lang="en-US" altLang="zh-TW" sz="1600" dirty="0" smtClean="0"/>
              <a:t>These </a:t>
            </a:r>
            <a:r>
              <a:rPr lang="en-US" altLang="zh-TW" sz="1600" dirty="0"/>
              <a:t>are associated with spans (0, 0), (0, 1), (1, 2</a:t>
            </a:r>
            <a:r>
              <a:rPr lang="en-US" altLang="zh-TW" sz="1600" dirty="0" smtClean="0"/>
              <a:t>),and </a:t>
            </a:r>
            <a:r>
              <a:rPr lang="en-US" altLang="zh-TW" sz="1600" dirty="0"/>
              <a:t>(0, 3).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75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384" y="1484784"/>
            <a:ext cx="7696200" cy="4644417"/>
          </a:xfrm>
        </p:spPr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spans </a:t>
            </a:r>
            <a:r>
              <a:rPr lang="en-US" altLang="zh-TW" sz="1800" dirty="0" smtClean="0"/>
              <a:t>produced by </a:t>
            </a:r>
            <a:r>
              <a:rPr lang="en-US" altLang="zh-TW" sz="1800" dirty="0"/>
              <a:t>the regex matcher are initially unsorted and can be </a:t>
            </a:r>
            <a:r>
              <a:rPr lang="en-US" altLang="zh-TW" sz="1800" dirty="0" smtClean="0"/>
              <a:t>sorted</a:t>
            </a:r>
          </a:p>
          <a:p>
            <a:pPr marL="0" indent="0">
              <a:buNone/>
            </a:pPr>
            <a:r>
              <a:rPr lang="en-US" altLang="zh-TW" sz="1800" dirty="0"/>
              <a:t>in increasing order of the start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offsets</a:t>
            </a:r>
            <a:r>
              <a:rPr lang="en-US" altLang="zh-TW" sz="1800" dirty="0"/>
              <a:t>, where the spans </a:t>
            </a:r>
            <a:r>
              <a:rPr lang="en-US" altLang="zh-TW" sz="1800" dirty="0" smtClean="0"/>
              <a:t>having </a:t>
            </a:r>
          </a:p>
          <a:p>
            <a:pPr marL="0" indent="0">
              <a:buNone/>
            </a:pPr>
            <a:r>
              <a:rPr lang="en-US" altLang="zh-TW" sz="1800" dirty="0" smtClean="0"/>
              <a:t>the same </a:t>
            </a:r>
            <a:r>
              <a:rPr lang="en-US" altLang="zh-TW" sz="1800" dirty="0"/>
              <a:t>start offset are </a:t>
            </a:r>
            <a:r>
              <a:rPr lang="en-US" altLang="zh-TW" sz="1800" dirty="0" smtClean="0"/>
              <a:t>sorted</a:t>
            </a:r>
          </a:p>
          <a:p>
            <a:pPr marL="0" indent="0">
              <a:buNone/>
            </a:pPr>
            <a:r>
              <a:rPr lang="en-US" altLang="zh-TW" sz="1800" dirty="0" smtClean="0"/>
              <a:t> </a:t>
            </a:r>
            <a:r>
              <a:rPr lang="en-US" altLang="zh-TW" sz="1800" dirty="0"/>
              <a:t>in decreasing order of their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end offsets</a:t>
            </a:r>
            <a:r>
              <a:rPr lang="en-US" altLang="zh-TW" sz="1800" dirty="0"/>
              <a:t>.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98" y="1382830"/>
            <a:ext cx="5976856" cy="164968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3469598"/>
            <a:ext cx="5217904" cy="276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containment filter processes the sorted spans in </a:t>
            </a:r>
            <a:r>
              <a:rPr lang="en-US" altLang="zh-TW" sz="1800" dirty="0" smtClean="0"/>
              <a:t>a streaming </a:t>
            </a:r>
            <a:r>
              <a:rPr lang="en-US" altLang="zh-TW" sz="1800" dirty="0"/>
              <a:t>way, and stores only one span in its local registers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As an </a:t>
            </a:r>
            <a:r>
              <a:rPr lang="en-US" altLang="zh-TW" sz="1800" dirty="0" smtClean="0"/>
              <a:t>example, assume </a:t>
            </a:r>
            <a:r>
              <a:rPr lang="en-US" altLang="zh-TW" sz="1800" dirty="0"/>
              <a:t>that spans (0, 1), (2, 3), (2, 4), and (1, 5) are produced</a:t>
            </a:r>
          </a:p>
          <a:p>
            <a:pPr marL="0" indent="0">
              <a:buNone/>
            </a:pPr>
            <a:r>
              <a:rPr lang="en-US" altLang="zh-TW" sz="1800" dirty="0"/>
              <a:t>by the regex matcher.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After </a:t>
            </a:r>
            <a:r>
              <a:rPr lang="en-US" altLang="zh-TW" sz="1800" dirty="0"/>
              <a:t>sorting, the spans are reordered </a:t>
            </a:r>
            <a:r>
              <a:rPr lang="en-US" altLang="zh-TW" sz="1800" dirty="0" smtClean="0"/>
              <a:t>as follows</a:t>
            </a:r>
            <a:r>
              <a:rPr lang="en-US" altLang="zh-TW" sz="1800" dirty="0"/>
              <a:t>: (0, 1), (1, 5), (2, 4), and (2, 3).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containment </a:t>
            </a:r>
            <a:r>
              <a:rPr lang="en-US" altLang="zh-TW" sz="1800" dirty="0" smtClean="0"/>
              <a:t>filter stores </a:t>
            </a:r>
            <a:r>
              <a:rPr lang="en-US" altLang="zh-TW" sz="1800" dirty="0"/>
              <a:t>the first span (0, 1) in its registers. When the second </a:t>
            </a:r>
            <a:r>
              <a:rPr lang="en-US" altLang="zh-TW" sz="1800" dirty="0" smtClean="0"/>
              <a:t>span (1</a:t>
            </a:r>
            <a:r>
              <a:rPr lang="en-US" altLang="zh-TW" sz="1800" dirty="0"/>
              <a:t>, 5) arrives, (0, 1) is written to output and (1, 5) is written </a:t>
            </a:r>
            <a:r>
              <a:rPr lang="en-US" altLang="zh-TW" sz="1800" dirty="0" smtClean="0"/>
              <a:t>to the </a:t>
            </a:r>
            <a:r>
              <a:rPr lang="en-US" altLang="zh-TW" sz="1800" dirty="0"/>
              <a:t>registers.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(</a:t>
            </a:r>
            <a:r>
              <a:rPr lang="en-US" altLang="zh-TW" sz="1800" dirty="0"/>
              <a:t>2, 4) and (2, 3) are not leftmost longest </a:t>
            </a:r>
            <a:r>
              <a:rPr lang="en-US" altLang="zh-TW" sz="1800" dirty="0" smtClean="0"/>
              <a:t>matches </a:t>
            </a:r>
            <a:r>
              <a:rPr lang="en-US" altLang="zh-TW" sz="1800" dirty="0"/>
              <a:t>and are filtered out because they are </a:t>
            </a:r>
            <a:r>
              <a:rPr lang="en-US" altLang="zh-TW" sz="1800" i="1" dirty="0"/>
              <a:t>contained </a:t>
            </a:r>
            <a:r>
              <a:rPr lang="en-US" altLang="zh-TW" sz="1800" dirty="0"/>
              <a:t>in (1, 5</a:t>
            </a:r>
            <a:r>
              <a:rPr lang="en-US" altLang="zh-TW" sz="1800" dirty="0" smtClean="0"/>
              <a:t>).</a:t>
            </a:r>
          </a:p>
          <a:p>
            <a:pPr marL="0" indent="0">
              <a:buNone/>
            </a:pPr>
            <a:r>
              <a:rPr lang="en-US" altLang="zh-TW" sz="1800" dirty="0" smtClean="0"/>
              <a:t>When </a:t>
            </a:r>
            <a:r>
              <a:rPr lang="en-US" altLang="zh-TW" sz="1800" dirty="0"/>
              <a:t>the end-of-stream signal arrives, (1, 5) is </a:t>
            </a:r>
            <a:r>
              <a:rPr lang="en-US" altLang="zh-TW" sz="1800" dirty="0" smtClean="0"/>
              <a:t>written to </a:t>
            </a:r>
            <a:r>
              <a:rPr lang="en-US" altLang="zh-TW" sz="1800" dirty="0"/>
              <a:t>the output. As a result, the two leftmost longest </a:t>
            </a:r>
            <a:r>
              <a:rPr lang="en-US" altLang="zh-TW" sz="1800" dirty="0" smtClean="0"/>
              <a:t>matches are </a:t>
            </a:r>
            <a:r>
              <a:rPr lang="en-US" altLang="zh-TW" sz="1800" dirty="0"/>
              <a:t>computed, namely, (0, 1) and (1, 5).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059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24" y="1337418"/>
            <a:ext cx="5918605" cy="4728226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6012160" y="1839888"/>
            <a:ext cx="3131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If we </a:t>
            </a:r>
            <a:r>
              <a:rPr lang="en-US" altLang="zh-TW" sz="1600" dirty="0" smtClean="0"/>
              <a:t>simply invert </a:t>
            </a:r>
            <a:r>
              <a:rPr lang="en-US" altLang="zh-TW" sz="1600" dirty="0"/>
              <a:t>the order of the spans produced by such a leftmost </a:t>
            </a:r>
            <a:r>
              <a:rPr lang="en-US" altLang="zh-TW" sz="1600" dirty="0" smtClean="0"/>
              <a:t>regex matcher</a:t>
            </a:r>
            <a:r>
              <a:rPr lang="en-US" altLang="zh-TW" sz="1600" dirty="0"/>
              <a:t>, the spans will already be sorted in decreasing </a:t>
            </a:r>
            <a:r>
              <a:rPr lang="en-US" altLang="zh-TW" sz="1600" dirty="0" smtClean="0"/>
              <a:t>order of </a:t>
            </a:r>
            <a:r>
              <a:rPr lang="en-US" altLang="zh-TW" sz="1600" dirty="0"/>
              <a:t>the end </a:t>
            </a:r>
            <a:r>
              <a:rPr lang="en-US" altLang="zh-TW" sz="1600" dirty="0" smtClean="0"/>
              <a:t>offsets</a:t>
            </a:r>
            <a:r>
              <a:rPr lang="en-US" altLang="zh-TW" sz="1600" dirty="0"/>
              <a:t>.</a:t>
            </a:r>
            <a:r>
              <a:rPr lang="en-US" altLang="zh-TW" sz="1600" dirty="0" smtClean="0"/>
              <a:t> </a:t>
            </a:r>
          </a:p>
          <a:p>
            <a:r>
              <a:rPr lang="en-US" altLang="zh-TW" sz="1600" dirty="0"/>
              <a:t>T</a:t>
            </a:r>
            <a:r>
              <a:rPr lang="en-US" altLang="zh-TW" sz="1600" dirty="0" smtClean="0"/>
              <a:t>here </a:t>
            </a:r>
            <a:r>
              <a:rPr lang="en-US" altLang="zh-TW" sz="1600" dirty="0"/>
              <a:t>will be no two spans that have </a:t>
            </a:r>
            <a:r>
              <a:rPr lang="en-US" altLang="zh-TW" sz="1600" dirty="0" smtClean="0"/>
              <a:t>the same </a:t>
            </a:r>
            <a:r>
              <a:rPr lang="en-US" altLang="zh-TW" sz="1600" dirty="0"/>
              <a:t>end offset, but different start offsets. </a:t>
            </a:r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en-US" altLang="zh-TW" sz="1600" dirty="0" smtClean="0"/>
              <a:t>Therefore</a:t>
            </a:r>
            <a:r>
              <a:rPr lang="en-US" altLang="zh-TW" sz="1600" dirty="0"/>
              <a:t>, </a:t>
            </a:r>
            <a:r>
              <a:rPr lang="en-US" altLang="zh-TW" sz="1600" dirty="0" smtClean="0"/>
              <a:t>inverting the </a:t>
            </a:r>
            <a:r>
              <a:rPr lang="en-US" altLang="zh-TW" sz="1600" dirty="0"/>
              <a:t>order of the spans produced by the regex matcher </a:t>
            </a:r>
            <a:r>
              <a:rPr lang="en-US" altLang="zh-TW" sz="1600" dirty="0" smtClean="0"/>
              <a:t>creates a </a:t>
            </a:r>
            <a:r>
              <a:rPr lang="en-US" altLang="zh-TW" sz="1600" dirty="0"/>
              <a:t>sorted stream of spans that can be consumed directly </a:t>
            </a:r>
            <a:r>
              <a:rPr lang="en-US" altLang="zh-TW" sz="1600" dirty="0" smtClean="0"/>
              <a:t>by a </a:t>
            </a:r>
            <a:r>
              <a:rPr lang="en-US" altLang="zh-TW" sz="1600" dirty="0"/>
              <a:t>containment filter.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493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architectures presented so far can produce </a:t>
            </a:r>
            <a:r>
              <a:rPr lang="en-US" altLang="zh-TW" sz="1800" dirty="0" smtClean="0"/>
              <a:t>leftmost longest </a:t>
            </a:r>
            <a:r>
              <a:rPr lang="en-US" altLang="zh-TW" sz="1800" dirty="0"/>
              <a:t>regex matches that overlap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r>
              <a:rPr lang="en-US" altLang="zh-TW" sz="1800" dirty="0"/>
              <a:t>In this section, we </a:t>
            </a:r>
            <a:r>
              <a:rPr lang="en-US" altLang="zh-TW" sz="1800" dirty="0" smtClean="0"/>
              <a:t>therefore present </a:t>
            </a:r>
            <a:r>
              <a:rPr lang="en-US" altLang="zh-TW" sz="1800" dirty="0"/>
              <a:t>modifications to these architectures that </a:t>
            </a:r>
            <a:r>
              <a:rPr lang="en-US" altLang="zh-TW" sz="1800" dirty="0" smtClean="0"/>
              <a:t>enable computation </a:t>
            </a:r>
            <a:r>
              <a:rPr lang="en-US" altLang="zh-TW" sz="1800" dirty="0"/>
              <a:t>of non-overlapping leftmost longest matches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Two spans (s0, e0) and (s1, e1) overlap </a:t>
            </a:r>
            <a:r>
              <a:rPr lang="en-US" altLang="zh-TW" sz="1800" dirty="0" smtClean="0"/>
              <a:t>if (s1 </a:t>
            </a:r>
            <a:r>
              <a:rPr lang="en-US" altLang="zh-TW" sz="1800" dirty="0"/>
              <a:t>&gt; s0) and (e1 &gt; e0) and (s1 · e0) or if (s0 &gt; s1) </a:t>
            </a:r>
            <a:r>
              <a:rPr lang="en-US" altLang="zh-TW" sz="1800" dirty="0" smtClean="0"/>
              <a:t>and </a:t>
            </a:r>
            <a:r>
              <a:rPr lang="pt-BR" altLang="zh-TW" sz="1800" dirty="0" smtClean="0"/>
              <a:t>(e0 </a:t>
            </a:r>
            <a:r>
              <a:rPr lang="pt-BR" altLang="zh-TW" sz="1800" dirty="0"/>
              <a:t>&gt; e1) and (s0 · e1</a:t>
            </a:r>
            <a:r>
              <a:rPr lang="pt-BR" altLang="zh-TW" sz="1800" dirty="0" smtClean="0"/>
              <a:t>).</a:t>
            </a:r>
          </a:p>
          <a:p>
            <a:pPr marL="0" indent="0">
              <a:buNone/>
            </a:pPr>
            <a:endParaRPr lang="zh-TW" altLang="en-US" sz="18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19229"/>
              </p:ext>
            </p:extLst>
          </p:nvPr>
        </p:nvGraphicFramePr>
        <p:xfrm>
          <a:off x="935596" y="3678237"/>
          <a:ext cx="4716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05">
                  <a:extLst>
                    <a:ext uri="{9D8B030D-6E8A-4147-A177-3AD203B41FA5}">
                      <a16:colId xmlns:a16="http://schemas.microsoft.com/office/drawing/2014/main" val="1823441245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1774999490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470623904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1075734891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97610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s1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e1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7902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05700"/>
              </p:ext>
            </p:extLst>
          </p:nvPr>
        </p:nvGraphicFramePr>
        <p:xfrm>
          <a:off x="935596" y="4320539"/>
          <a:ext cx="4716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05">
                  <a:extLst>
                    <a:ext uri="{9D8B030D-6E8A-4147-A177-3AD203B41FA5}">
                      <a16:colId xmlns:a16="http://schemas.microsoft.com/office/drawing/2014/main" val="1823441245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1774999490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470623904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1075734891"/>
                    </a:ext>
                  </a:extLst>
                </a:gridCol>
                <a:gridCol w="943305">
                  <a:extLst>
                    <a:ext uri="{9D8B030D-6E8A-4147-A177-3AD203B41FA5}">
                      <a16:colId xmlns:a16="http://schemas.microsoft.com/office/drawing/2014/main" val="97610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s0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e1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B050"/>
                          </a:solidFill>
                        </a:rPr>
                        <a:t>e0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79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0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828" y="6284913"/>
            <a:ext cx="1600200" cy="457200"/>
          </a:xfrm>
        </p:spPr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636" y="1484784"/>
            <a:ext cx="5724636" cy="306676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07604" y="4689140"/>
            <a:ext cx="6948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omputing </a:t>
            </a:r>
            <a:r>
              <a:rPr lang="en-US" altLang="zh-TW" dirty="0"/>
              <a:t>the non-overlapping </a:t>
            </a:r>
            <a:r>
              <a:rPr lang="en-US" altLang="zh-TW" dirty="0" smtClean="0"/>
              <a:t>leftmost longest matches </a:t>
            </a:r>
            <a:r>
              <a:rPr lang="en-US" altLang="zh-TW" dirty="0"/>
              <a:t>is to produce all possible regex </a:t>
            </a:r>
            <a:r>
              <a:rPr lang="en-US" altLang="zh-TW" dirty="0" smtClean="0"/>
              <a:t>matches, sort </a:t>
            </a:r>
            <a:r>
              <a:rPr lang="en-US" altLang="zh-TW" dirty="0"/>
              <a:t>the associated spans, and filter out overlapping spans.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69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94501</TotalTime>
  <Words>978</Words>
  <Application>Microsoft Office PowerPoint</Application>
  <PresentationFormat>如螢幕大小 (4:3)</PresentationFormat>
  <Paragraphs>118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Leftmost Longest Regular Expression Matching in Reconfigurable Logic</vt:lpstr>
      <vt:lpstr>Outline</vt:lpstr>
      <vt:lpstr>Introduction</vt:lpstr>
      <vt:lpstr>Proposed Scheme</vt:lpstr>
      <vt:lpstr>Proposed Scheme</vt:lpstr>
      <vt:lpstr>Proposed Scheme </vt:lpstr>
      <vt:lpstr>Proposed Scheme </vt:lpstr>
      <vt:lpstr>Proposed Scheme </vt:lpstr>
      <vt:lpstr>Proposed Scheme </vt:lpstr>
      <vt:lpstr>Results and Analysis</vt:lpstr>
      <vt:lpstr>Results and Analysis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3336</cp:revision>
  <cp:lastPrinted>2013-07-22T14:09:02Z</cp:lastPrinted>
  <dcterms:created xsi:type="dcterms:W3CDTF">2004-07-16T19:12:18Z</dcterms:created>
  <dcterms:modified xsi:type="dcterms:W3CDTF">2018-01-10T04:26:41Z</dcterms:modified>
</cp:coreProperties>
</file>